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96" r:id="rId2"/>
    <p:sldId id="298" r:id="rId3"/>
    <p:sldId id="299" r:id="rId4"/>
    <p:sldId id="313" r:id="rId5"/>
    <p:sldId id="300" r:id="rId6"/>
    <p:sldId id="301" r:id="rId7"/>
    <p:sldId id="314" r:id="rId8"/>
    <p:sldId id="297" r:id="rId9"/>
    <p:sldId id="315" r:id="rId10"/>
    <p:sldId id="303" r:id="rId11"/>
    <p:sldId id="312" r:id="rId12"/>
    <p:sldId id="307" r:id="rId13"/>
    <p:sldId id="317" r:id="rId14"/>
    <p:sldId id="311" r:id="rId15"/>
    <p:sldId id="283" r:id="rId16"/>
    <p:sldId id="280" r:id="rId17"/>
    <p:sldId id="281" r:id="rId18"/>
    <p:sldId id="286" r:id="rId19"/>
    <p:sldId id="288" r:id="rId20"/>
    <p:sldId id="289" r:id="rId21"/>
    <p:sldId id="290" r:id="rId22"/>
    <p:sldId id="287" r:id="rId23"/>
    <p:sldId id="293" r:id="rId24"/>
    <p:sldId id="319" r:id="rId25"/>
    <p:sldId id="320" r:id="rId26"/>
    <p:sldId id="294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1" initials="1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281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4-05T21:19:19.762" idx="1">
    <p:pos x="2617" y="1893"/>
    <p:text/>
  </p:cm>
  <p:cm authorId="0" dt="2014-04-05T21:19:21.857" idx="2">
    <p:pos x="2753" y="2029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94C3D3-8C51-4D63-B68D-09507F9010FE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93E28-221F-4189-A489-D51EE10DA8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8796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3D0E0-38EF-4F8B-A275-6E45438CC406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77660-CEBE-4AB4-A05F-1C0FE1F71F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7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6C84-11CD-468E-B2A7-B74813064575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9B6E-40FF-47B1-90FE-336CF61E7C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6C84-11CD-468E-B2A7-B74813064575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9B6E-40FF-47B1-90FE-336CF61E7C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6C84-11CD-468E-B2A7-B74813064575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9B6E-40FF-47B1-90FE-336CF61E7C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6C84-11CD-468E-B2A7-B74813064575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9B6E-40FF-47B1-90FE-336CF61E7C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6C84-11CD-468E-B2A7-B74813064575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9B6E-40FF-47B1-90FE-336CF61E7C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6C84-11CD-468E-B2A7-B74813064575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9B6E-40FF-47B1-90FE-336CF61E7C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6C84-11CD-468E-B2A7-B74813064575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9B6E-40FF-47B1-90FE-336CF61E7C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6C84-11CD-468E-B2A7-B74813064575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9B6E-40FF-47B1-90FE-336CF61E7C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6C84-11CD-468E-B2A7-B74813064575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9B6E-40FF-47B1-90FE-336CF61E7C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6C84-11CD-468E-B2A7-B74813064575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9B6E-40FF-47B1-90FE-336CF61E7C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6C84-11CD-468E-B2A7-B74813064575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9B6E-40FF-47B1-90FE-336CF61E7C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06C84-11CD-468E-B2A7-B74813064575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49B6E-40FF-47B1-90FE-336CF61E7CD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b5d010720c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14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" y="714356"/>
            <a:ext cx="914400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ТЕСТОПЛАСТИКА </a:t>
            </a:r>
          </a:p>
          <a:p>
            <a:pPr algn="ctr"/>
            <a:endParaRPr lang="ru-RU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КАК МЕТОД АРТ-ТЕРАПИИ</a:t>
            </a:r>
          </a:p>
          <a:p>
            <a:pPr algn="ctr"/>
            <a:endParaRPr lang="ru-RU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 РАБОТЕ ВОСПИТАТЕЛЯ ДОУ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b5d010720c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437" y="0"/>
            <a:ext cx="91514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02849.JPG"/>
          <p:cNvPicPr>
            <a:picLocks noChangeAspect="1"/>
          </p:cNvPicPr>
          <p:nvPr/>
        </p:nvPicPr>
        <p:blipFill>
          <a:blip r:embed="rId3" cstate="print"/>
          <a:srcRect t="10638"/>
          <a:stretch>
            <a:fillRect/>
          </a:stretch>
        </p:blipFill>
        <p:spPr>
          <a:xfrm>
            <a:off x="2143108" y="285728"/>
            <a:ext cx="4886091" cy="30004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 descr="DSC02839.JPG"/>
          <p:cNvPicPr>
            <a:picLocks noChangeAspect="1"/>
          </p:cNvPicPr>
          <p:nvPr/>
        </p:nvPicPr>
        <p:blipFill>
          <a:blip r:embed="rId4" cstate="print"/>
          <a:srcRect t="19228" r="33211" b="4846"/>
          <a:stretch>
            <a:fillRect/>
          </a:stretch>
        </p:blipFill>
        <p:spPr>
          <a:xfrm>
            <a:off x="0" y="3286124"/>
            <a:ext cx="4572032" cy="335758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 descr="DSC028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1968" y="3286124"/>
            <a:ext cx="4572032" cy="3357586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b5d010720c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437" y="0"/>
            <a:ext cx="91514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026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85279">
            <a:off x="-476231" y="8691"/>
            <a:ext cx="5272221" cy="395416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DSC026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964715">
            <a:off x="4172704" y="449015"/>
            <a:ext cx="5250178" cy="3916044"/>
          </a:xfrm>
          <a:prstGeom prst="rect">
            <a:avLst/>
          </a:prstGeom>
        </p:spPr>
      </p:pic>
      <p:pic>
        <p:nvPicPr>
          <p:cNvPr id="10" name="Рисунок 9" descr="DSC02680.JPG"/>
          <p:cNvPicPr>
            <a:picLocks noChangeAspect="1"/>
          </p:cNvPicPr>
          <p:nvPr/>
        </p:nvPicPr>
        <p:blipFill>
          <a:blip r:embed="rId5" cstate="print"/>
          <a:srcRect l="18352" t="20462" r="26791" b="41560"/>
          <a:stretch>
            <a:fillRect/>
          </a:stretch>
        </p:blipFill>
        <p:spPr>
          <a:xfrm>
            <a:off x="2214546" y="3786190"/>
            <a:ext cx="5309429" cy="2772657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b5d010720c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14346" y="-155056"/>
            <a:ext cx="9358346" cy="701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71472" y="142852"/>
            <a:ext cx="8358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9750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2D2A2A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Методы и приемы:</a:t>
            </a:r>
            <a:endParaRPr lang="ru-RU" sz="3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DSC031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857232"/>
            <a:ext cx="3524275" cy="27860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DSC03141.JPG"/>
          <p:cNvPicPr>
            <a:picLocks noChangeAspect="1"/>
          </p:cNvPicPr>
          <p:nvPr/>
        </p:nvPicPr>
        <p:blipFill>
          <a:blip r:embed="rId4" cstate="print"/>
          <a:srcRect l="5693" t="6396" r="16242" b="6396"/>
          <a:stretch>
            <a:fillRect/>
          </a:stretch>
        </p:blipFill>
        <p:spPr>
          <a:xfrm>
            <a:off x="5072066" y="857232"/>
            <a:ext cx="3500461" cy="281311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000100" y="3214686"/>
            <a:ext cx="33806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Наглядный метод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86314" y="3214686"/>
            <a:ext cx="28919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Игровой метод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8" name="Рисунок 17" descr="DSC031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1538" y="3929066"/>
            <a:ext cx="3429023" cy="264320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0" y="6072206"/>
            <a:ext cx="43929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Метод моделирования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3" name="Рисунок 12" descr="DSC02602.JPG"/>
          <p:cNvPicPr>
            <a:picLocks noChangeAspect="1"/>
          </p:cNvPicPr>
          <p:nvPr/>
        </p:nvPicPr>
        <p:blipFill>
          <a:blip r:embed="rId6" cstate="print"/>
          <a:srcRect l="18352" t="7803" r="28901" b="35934"/>
          <a:stretch>
            <a:fillRect/>
          </a:stretch>
        </p:blipFill>
        <p:spPr>
          <a:xfrm>
            <a:off x="4714876" y="3929066"/>
            <a:ext cx="3357586" cy="264320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4294146" y="5857892"/>
            <a:ext cx="48498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Применение </a:t>
            </a:r>
          </a:p>
          <a:p>
            <a:pPr algn="ctr"/>
            <a:r>
              <a:rPr lang="ru-RU" sz="2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сдоровьесберегающих</a:t>
            </a:r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технологий</a:t>
            </a:r>
            <a:endParaRPr lang="ru-RU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b5d010720c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14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124158"/>
            <a:ext cx="4643470" cy="6509538"/>
          </a:xfrm>
          <a:prstGeom prst="rect">
            <a:avLst/>
          </a:prstGeom>
        </p:spPr>
      </p:pic>
      <p:pic>
        <p:nvPicPr>
          <p:cNvPr id="9" name="Рисунок 8" descr="355_0059.jpg"/>
          <p:cNvPicPr>
            <a:picLocks noChangeAspect="1"/>
          </p:cNvPicPr>
          <p:nvPr/>
        </p:nvPicPr>
        <p:blipFill>
          <a:blip r:embed="rId4" cstate="print"/>
          <a:srcRect l="10625" t="10723" r="7812"/>
          <a:stretch>
            <a:fillRect/>
          </a:stretch>
        </p:blipFill>
        <p:spPr>
          <a:xfrm rot="1323083">
            <a:off x="4194087" y="536808"/>
            <a:ext cx="5149183" cy="393737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 descr="007.JPG"/>
          <p:cNvPicPr>
            <a:picLocks noChangeAspect="1"/>
          </p:cNvPicPr>
          <p:nvPr/>
        </p:nvPicPr>
        <p:blipFill>
          <a:blip r:embed="rId5" cstate="print"/>
          <a:srcRect l="24490" t="8571" r="12245"/>
          <a:stretch>
            <a:fillRect/>
          </a:stretch>
        </p:blipFill>
        <p:spPr>
          <a:xfrm>
            <a:off x="2500298" y="2357430"/>
            <a:ext cx="4071966" cy="4021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4" name="Рисунок 13" descr="DSC03146.JPG"/>
          <p:cNvPicPr>
            <a:picLocks noChangeAspect="1"/>
          </p:cNvPicPr>
          <p:nvPr/>
        </p:nvPicPr>
        <p:blipFill>
          <a:blip r:embed="rId6" cstate="print"/>
          <a:srcRect r="21231" b="33539"/>
          <a:stretch>
            <a:fillRect/>
          </a:stretch>
        </p:blipFill>
        <p:spPr>
          <a:xfrm rot="20496058">
            <a:off x="0" y="428604"/>
            <a:ext cx="4000528" cy="4500594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b5d010720c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437" y="0"/>
            <a:ext cx="91514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03119.JPG"/>
          <p:cNvPicPr>
            <a:picLocks noChangeAspect="1"/>
          </p:cNvPicPr>
          <p:nvPr/>
        </p:nvPicPr>
        <p:blipFill>
          <a:blip r:embed="rId3" cstate="print"/>
          <a:srcRect l="6748" t="6396"/>
          <a:stretch>
            <a:fillRect/>
          </a:stretch>
        </p:blipFill>
        <p:spPr>
          <a:xfrm rot="5400000">
            <a:off x="4106125" y="1608859"/>
            <a:ext cx="5503782" cy="414340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004.JPG"/>
          <p:cNvPicPr>
            <a:picLocks noChangeAspect="1"/>
          </p:cNvPicPr>
          <p:nvPr/>
        </p:nvPicPr>
        <p:blipFill>
          <a:blip r:embed="rId4" cstate="print"/>
          <a:srcRect b="8333"/>
          <a:stretch>
            <a:fillRect/>
          </a:stretch>
        </p:blipFill>
        <p:spPr>
          <a:xfrm>
            <a:off x="500034" y="571480"/>
            <a:ext cx="4000510" cy="542134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715008" y="285728"/>
            <a:ext cx="23791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Наша награда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b5d010720c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99572" y="357166"/>
            <a:ext cx="78606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Галерея работ из солёного теста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 descr="023.JPG"/>
          <p:cNvPicPr>
            <a:picLocks noChangeAspect="1"/>
          </p:cNvPicPr>
          <p:nvPr/>
        </p:nvPicPr>
        <p:blipFill>
          <a:blip r:embed="rId3" cstate="print"/>
          <a:srcRect r="9524"/>
          <a:stretch>
            <a:fillRect/>
          </a:stretch>
        </p:blipFill>
        <p:spPr>
          <a:xfrm>
            <a:off x="3428992" y="1142984"/>
            <a:ext cx="4214842" cy="4857784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571868" y="6143644"/>
            <a:ext cx="37072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 «Сердечки для друзей»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b5d010720c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500298" y="285728"/>
            <a:ext cx="6116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Галерея работ из солёного теста</a:t>
            </a:r>
            <a:endParaRPr lang="ru-RU" sz="3200" dirty="0"/>
          </a:p>
        </p:txBody>
      </p:sp>
      <p:pic>
        <p:nvPicPr>
          <p:cNvPr id="6" name="Рисунок 5" descr="061.JPG"/>
          <p:cNvPicPr>
            <a:picLocks noChangeAspect="1"/>
          </p:cNvPicPr>
          <p:nvPr/>
        </p:nvPicPr>
        <p:blipFill>
          <a:blip r:embed="rId3" cstate="print"/>
          <a:srcRect l="4629" t="7407" r="8333" b="7407"/>
          <a:stretch>
            <a:fillRect/>
          </a:stretch>
        </p:blipFill>
        <p:spPr>
          <a:xfrm>
            <a:off x="2571736" y="1285860"/>
            <a:ext cx="6000792" cy="440483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357686" y="5786454"/>
            <a:ext cx="230871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«Зимняя ночь»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b5d010720c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643174" y="285728"/>
            <a:ext cx="6116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Галерея работ из солёного теста</a:t>
            </a:r>
            <a:endParaRPr lang="ru-RU" sz="3200" dirty="0"/>
          </a:p>
        </p:txBody>
      </p:sp>
      <p:pic>
        <p:nvPicPr>
          <p:cNvPr id="6" name="Рисунок 5" descr="022.JPG"/>
          <p:cNvPicPr>
            <a:picLocks noChangeAspect="1"/>
          </p:cNvPicPr>
          <p:nvPr/>
        </p:nvPicPr>
        <p:blipFill>
          <a:blip r:embed="rId3" cstate="print"/>
          <a:srcRect t="11364"/>
          <a:stretch>
            <a:fillRect/>
          </a:stretch>
        </p:blipFill>
        <p:spPr>
          <a:xfrm>
            <a:off x="3500430" y="1071546"/>
            <a:ext cx="4286280" cy="4857784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126542" y="6072206"/>
            <a:ext cx="285860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«Баранки, калачи»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b5d010720c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786050" y="285728"/>
            <a:ext cx="6116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Галерея работ из солёного теста</a:t>
            </a:r>
            <a:endParaRPr lang="ru-RU" sz="3200" dirty="0"/>
          </a:p>
        </p:txBody>
      </p:sp>
      <p:pic>
        <p:nvPicPr>
          <p:cNvPr id="6" name="Рисунок 5" descr="DSC025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26" y="1214422"/>
            <a:ext cx="5767158" cy="4325369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572000" y="5715016"/>
            <a:ext cx="262918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«Божья коровка»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b5d010720c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02568.JPG"/>
          <p:cNvPicPr>
            <a:picLocks noChangeAspect="1"/>
          </p:cNvPicPr>
          <p:nvPr/>
        </p:nvPicPr>
        <p:blipFill>
          <a:blip r:embed="rId3" cstate="print"/>
          <a:srcRect l="6748" t="3583" r="9912" b="12022"/>
          <a:stretch>
            <a:fillRect/>
          </a:stretch>
        </p:blipFill>
        <p:spPr>
          <a:xfrm>
            <a:off x="2857488" y="1142984"/>
            <a:ext cx="5643602" cy="4286280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571736" y="285728"/>
            <a:ext cx="6116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Галерея работ из солёного теста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58788" y="5786454"/>
            <a:ext cx="311546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«Весёлое солнышко»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ё</a:t>
            </a:r>
            <a:endParaRPr lang="ru-RU" dirty="0"/>
          </a:p>
        </p:txBody>
      </p:sp>
      <p:pic>
        <p:nvPicPr>
          <p:cNvPr id="4" name="Содержимое 3" descr="1b5d010720c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14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928794" y="2000240"/>
            <a:ext cx="74295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- это специализированная форма психотерапии, основанная на искусстве,</a:t>
            </a:r>
          </a:p>
          <a:p>
            <a:r>
              <a:rPr lang="ru-RU" sz="3600" dirty="0" smtClean="0"/>
              <a:t>в первую очередь на изобразительной и творческой деятельности. 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86050" y="1142984"/>
            <a:ext cx="455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АРТ - ТЕРАПИЯ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b5d010720c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714612" y="357166"/>
            <a:ext cx="6116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Галерея работ из солёного теста</a:t>
            </a:r>
            <a:endParaRPr lang="ru-RU" sz="3200" dirty="0"/>
          </a:p>
        </p:txBody>
      </p:sp>
      <p:pic>
        <p:nvPicPr>
          <p:cNvPr id="6" name="Рисунок 5" descr="DSC02581.JPG"/>
          <p:cNvPicPr>
            <a:picLocks noChangeAspect="1"/>
          </p:cNvPicPr>
          <p:nvPr/>
        </p:nvPicPr>
        <p:blipFill>
          <a:blip r:embed="rId3" cstate="print"/>
          <a:srcRect l="7627" t="5085" r="5932" b="5085"/>
          <a:stretch>
            <a:fillRect/>
          </a:stretch>
        </p:blipFill>
        <p:spPr>
          <a:xfrm>
            <a:off x="3021930" y="1103063"/>
            <a:ext cx="5550598" cy="432620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857752" y="5643578"/>
            <a:ext cx="167610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«Колобок»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b5d010720c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786050" y="285728"/>
            <a:ext cx="6116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Галерея работ из солёного теста</a:t>
            </a:r>
            <a:endParaRPr lang="ru-RU" sz="3200" dirty="0"/>
          </a:p>
        </p:txBody>
      </p:sp>
      <p:pic>
        <p:nvPicPr>
          <p:cNvPr id="6" name="Рисунок 5" descr="DSC02575.JPG"/>
          <p:cNvPicPr>
            <a:picLocks noChangeAspect="1"/>
          </p:cNvPicPr>
          <p:nvPr/>
        </p:nvPicPr>
        <p:blipFill>
          <a:blip r:embed="rId3" cstate="print"/>
          <a:srcRect l="3583" t="6396" r="6859" b="3583"/>
          <a:stretch>
            <a:fillRect/>
          </a:stretch>
        </p:blipFill>
        <p:spPr>
          <a:xfrm>
            <a:off x="2928926" y="1142984"/>
            <a:ext cx="5715040" cy="430845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929058" y="5572140"/>
            <a:ext cx="358181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«Симпатичные улитки»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b5d010720c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786050" y="214290"/>
            <a:ext cx="6116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Галерея работ из солёного теста</a:t>
            </a:r>
            <a:endParaRPr lang="ru-RU" sz="3200" dirty="0"/>
          </a:p>
        </p:txBody>
      </p:sp>
      <p:pic>
        <p:nvPicPr>
          <p:cNvPr id="6" name="Рисунок 5" descr="DSC02622.JPG"/>
          <p:cNvPicPr>
            <a:picLocks noChangeAspect="1"/>
          </p:cNvPicPr>
          <p:nvPr/>
        </p:nvPicPr>
        <p:blipFill>
          <a:blip r:embed="rId3" cstate="print"/>
          <a:srcRect l="4989" t="4638" r="2176" b="7803"/>
          <a:stretch>
            <a:fillRect/>
          </a:stretch>
        </p:blipFill>
        <p:spPr>
          <a:xfrm>
            <a:off x="3643306" y="1071546"/>
            <a:ext cx="4060777" cy="4857784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072066" y="6072206"/>
            <a:ext cx="117397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«Лето»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b5d010720c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714612" y="214290"/>
            <a:ext cx="6116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Галерея работ из солёного теста</a:t>
            </a:r>
            <a:endParaRPr lang="ru-RU" sz="3200" dirty="0"/>
          </a:p>
        </p:txBody>
      </p:sp>
      <p:pic>
        <p:nvPicPr>
          <p:cNvPr id="6" name="Рисунок 5" descr="DSC02623.JPG"/>
          <p:cNvPicPr>
            <a:picLocks noChangeAspect="1"/>
          </p:cNvPicPr>
          <p:nvPr/>
        </p:nvPicPr>
        <p:blipFill>
          <a:blip r:embed="rId3" cstate="print"/>
          <a:srcRect l="3583" t="3583" r="4638" b="7802"/>
          <a:stretch>
            <a:fillRect/>
          </a:stretch>
        </p:blipFill>
        <p:spPr>
          <a:xfrm>
            <a:off x="2500298" y="1142984"/>
            <a:ext cx="6116454" cy="442915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429124" y="5786454"/>
            <a:ext cx="194072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«Аквариум»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b5d010720c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437" y="0"/>
            <a:ext cx="91514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071670" y="642918"/>
            <a:ext cx="707233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      Проведенная работа за год показала следующие результаты:</a:t>
            </a:r>
          </a:p>
          <a:p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i="1" dirty="0" smtClean="0"/>
              <a:t> страхи и переживания, связанные с жизнью в детском саду становятся для ребят менее </a:t>
            </a:r>
            <a:r>
              <a:rPr lang="ru-RU" sz="2000" i="1" dirty="0" err="1" smtClean="0"/>
              <a:t>стрессогенными</a:t>
            </a:r>
            <a:r>
              <a:rPr lang="ru-RU" sz="2000" i="1" dirty="0" smtClean="0"/>
              <a:t>;</a:t>
            </a:r>
          </a:p>
          <a:p>
            <a:pPr>
              <a:buFont typeface="Arial" pitchFamily="34" charset="0"/>
              <a:buChar char="•"/>
            </a:pPr>
            <a:endParaRPr lang="ru-RU" sz="2000" i="1" dirty="0" smtClean="0"/>
          </a:p>
          <a:p>
            <a:pPr>
              <a:buFont typeface="Arial" pitchFamily="34" charset="0"/>
              <a:buChar char="•"/>
            </a:pPr>
            <a:r>
              <a:rPr lang="ru-RU" sz="2000" i="1" dirty="0" smtClean="0"/>
              <a:t> дети способны к зрелой самокритике, ровно относятся к замечаниям воспитателей;</a:t>
            </a:r>
          </a:p>
          <a:p>
            <a:endParaRPr lang="ru-RU" sz="2000" i="1" dirty="0" smtClean="0"/>
          </a:p>
          <a:p>
            <a:pPr>
              <a:buFont typeface="Arial" pitchFamily="34" charset="0"/>
              <a:buChar char="•"/>
            </a:pPr>
            <a:r>
              <a:rPr lang="ru-RU" sz="2000" i="1" dirty="0" smtClean="0"/>
              <a:t> изменилась самооценка дошкольников на более позитивную;</a:t>
            </a:r>
          </a:p>
          <a:p>
            <a:endParaRPr lang="ru-RU" sz="2000" i="1" dirty="0" smtClean="0"/>
          </a:p>
          <a:p>
            <a:pPr>
              <a:buFont typeface="Arial" pitchFamily="34" charset="0"/>
              <a:buChar char="•"/>
            </a:pPr>
            <a:r>
              <a:rPr lang="ru-RU" sz="2000" i="1" dirty="0" smtClean="0"/>
              <a:t> в группе стало больше детей с позитивным настроем на различные трудности, благоприятным фоном настроения. </a:t>
            </a:r>
          </a:p>
          <a:p>
            <a:pPr>
              <a:buFont typeface="Arial" pitchFamily="34" charset="0"/>
              <a:buChar char="•"/>
            </a:pPr>
            <a:endParaRPr lang="ru-RU" sz="1600" i="1" dirty="0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b5d010720c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437" y="0"/>
            <a:ext cx="91514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071670" y="642918"/>
            <a:ext cx="7072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     </a:t>
            </a:r>
            <a:endParaRPr lang="ru-RU" sz="1600" i="1" dirty="0"/>
          </a:p>
        </p:txBody>
      </p:sp>
      <p:pic>
        <p:nvPicPr>
          <p:cNvPr id="7" name="Рисунок 6" descr="DSC02590.JPG"/>
          <p:cNvPicPr>
            <a:picLocks noChangeAspect="1"/>
          </p:cNvPicPr>
          <p:nvPr/>
        </p:nvPicPr>
        <p:blipFill>
          <a:blip r:embed="rId3" cstate="print"/>
          <a:srcRect l="46835" r="6748" b="38747"/>
          <a:stretch>
            <a:fillRect/>
          </a:stretch>
        </p:blipFill>
        <p:spPr>
          <a:xfrm>
            <a:off x="500034" y="214290"/>
            <a:ext cx="3429024" cy="3110924"/>
          </a:xfrm>
          <a:prstGeom prst="rect">
            <a:avLst/>
          </a:prstGeom>
        </p:spPr>
      </p:pic>
      <p:pic>
        <p:nvPicPr>
          <p:cNvPr id="9" name="Рисунок 8" descr="DSC02594.JPG"/>
          <p:cNvPicPr>
            <a:picLocks noChangeAspect="1"/>
          </p:cNvPicPr>
          <p:nvPr/>
        </p:nvPicPr>
        <p:blipFill>
          <a:blip r:embed="rId4" cstate="print"/>
          <a:srcRect l="31011" t="9209" r="22572" b="28901"/>
          <a:stretch>
            <a:fillRect/>
          </a:stretch>
        </p:blipFill>
        <p:spPr>
          <a:xfrm>
            <a:off x="5429256" y="214290"/>
            <a:ext cx="3429024" cy="3143272"/>
          </a:xfrm>
          <a:prstGeom prst="rect">
            <a:avLst/>
          </a:prstGeom>
        </p:spPr>
      </p:pic>
      <p:pic>
        <p:nvPicPr>
          <p:cNvPr id="12" name="Рисунок 11" descr="DSC02838.JPG"/>
          <p:cNvPicPr>
            <a:picLocks noChangeAspect="1"/>
          </p:cNvPicPr>
          <p:nvPr/>
        </p:nvPicPr>
        <p:blipFill>
          <a:blip r:embed="rId5" cstate="print"/>
          <a:srcRect l="28901" t="12023" r="3583" b="13429"/>
          <a:stretch>
            <a:fillRect/>
          </a:stretch>
        </p:blipFill>
        <p:spPr>
          <a:xfrm>
            <a:off x="571472" y="3786190"/>
            <a:ext cx="3429024" cy="3071810"/>
          </a:xfrm>
          <a:prstGeom prst="rect">
            <a:avLst/>
          </a:prstGeom>
        </p:spPr>
      </p:pic>
      <p:pic>
        <p:nvPicPr>
          <p:cNvPr id="15" name="Рисунок 14" descr="DSC03138.JPG"/>
          <p:cNvPicPr>
            <a:picLocks noChangeAspect="1"/>
          </p:cNvPicPr>
          <p:nvPr/>
        </p:nvPicPr>
        <p:blipFill>
          <a:blip r:embed="rId6" cstate="print"/>
          <a:srcRect l="15187" t="14199" r="26791" b="5626"/>
          <a:stretch>
            <a:fillRect/>
          </a:stretch>
        </p:blipFill>
        <p:spPr>
          <a:xfrm rot="5400000">
            <a:off x="5536415" y="3536136"/>
            <a:ext cx="3214705" cy="3429024"/>
          </a:xfrm>
          <a:prstGeom prst="rect">
            <a:avLst/>
          </a:prstGeom>
        </p:spPr>
      </p:pic>
      <p:pic>
        <p:nvPicPr>
          <p:cNvPr id="16" name="Рисунок 15" descr="DSC03132.JPG"/>
          <p:cNvPicPr>
            <a:picLocks noChangeAspect="1"/>
          </p:cNvPicPr>
          <p:nvPr/>
        </p:nvPicPr>
        <p:blipFill>
          <a:blip r:embed="rId7" cstate="print"/>
          <a:srcRect l="13077" t="6396" r="7803"/>
          <a:stretch>
            <a:fillRect/>
          </a:stretch>
        </p:blipFill>
        <p:spPr>
          <a:xfrm rot="20438570">
            <a:off x="2571736" y="357166"/>
            <a:ext cx="4286280" cy="4088451"/>
          </a:xfrm>
          <a:prstGeom prst="rect">
            <a:avLst/>
          </a:prstGeom>
        </p:spPr>
      </p:pic>
      <p:pic>
        <p:nvPicPr>
          <p:cNvPr id="13" name="Рисунок 12" descr="DSC03131.JPG"/>
          <p:cNvPicPr>
            <a:picLocks noChangeAspect="1"/>
          </p:cNvPicPr>
          <p:nvPr/>
        </p:nvPicPr>
        <p:blipFill>
          <a:blip r:embed="rId8" cstate="print"/>
          <a:srcRect l="17934" t="11253" r="14550" b="2946"/>
          <a:stretch>
            <a:fillRect/>
          </a:stretch>
        </p:blipFill>
        <p:spPr>
          <a:xfrm rot="2061728">
            <a:off x="2571736" y="2835491"/>
            <a:ext cx="4286280" cy="4022509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b5d010720c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857488" y="1714488"/>
            <a:ext cx="528641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b5d010720c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14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928794" y="571480"/>
            <a:ext cx="700092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52596F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Большую пользу занятия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err="1" smtClean="0">
                <a:solidFill>
                  <a:srgbClr val="52596F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арт-терапией</a:t>
            </a:r>
            <a:r>
              <a:rPr lang="ru-RU" sz="3600" b="1" dirty="0" smtClean="0">
                <a:solidFill>
                  <a:srgbClr val="52596F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принесут детям: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52596F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400" i="1" dirty="0" smtClean="0">
                <a:solidFill>
                  <a:srgbClr val="52596F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с искаженной самооценкой;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2400" i="1" dirty="0" smtClean="0">
              <a:solidFill>
                <a:srgbClr val="52596F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400" i="1" dirty="0" smtClean="0">
                <a:solidFill>
                  <a:srgbClr val="52596F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с трудностями эмоционального развития (импульсивным, агрессивным,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i="1" dirty="0" smtClean="0">
                <a:solidFill>
                  <a:srgbClr val="52596F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с высоким уровнем тревожности);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400" i="1" dirty="0" smtClean="0">
              <a:solidFill>
                <a:srgbClr val="52596F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400" i="1" dirty="0" smtClean="0">
                <a:solidFill>
                  <a:srgbClr val="52596F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у которых наблюдаются конфликтные ситуации в семье, неадекватность реагирования на внешние раздражители.</a:t>
            </a:r>
            <a:endParaRPr lang="ru-RU" sz="24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b5d010720c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14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03138.JPG"/>
          <p:cNvPicPr>
            <a:picLocks noChangeAspect="1"/>
          </p:cNvPicPr>
          <p:nvPr/>
        </p:nvPicPr>
        <p:blipFill>
          <a:blip r:embed="rId3" cstate="print"/>
          <a:srcRect l="10096" t="9666" r="8869"/>
          <a:stretch>
            <a:fillRect/>
          </a:stretch>
        </p:blipFill>
        <p:spPr>
          <a:xfrm rot="5400000">
            <a:off x="4929190" y="642918"/>
            <a:ext cx="4357719" cy="364333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DSC02593.JPG"/>
          <p:cNvPicPr>
            <a:picLocks noChangeAspect="1"/>
          </p:cNvPicPr>
          <p:nvPr/>
        </p:nvPicPr>
        <p:blipFill>
          <a:blip r:embed="rId4" cstate="print"/>
          <a:srcRect l="16242" t="9209" r="33121" b="10616"/>
          <a:stretch>
            <a:fillRect/>
          </a:stretch>
        </p:blipFill>
        <p:spPr>
          <a:xfrm>
            <a:off x="214282" y="214290"/>
            <a:ext cx="3729816" cy="442915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 descr="DSC03147.JPG"/>
          <p:cNvPicPr>
            <a:picLocks noChangeAspect="1"/>
          </p:cNvPicPr>
          <p:nvPr/>
        </p:nvPicPr>
        <p:blipFill>
          <a:blip r:embed="rId5" cstate="print"/>
          <a:srcRect l="3583" t="19568" r="10967" b="10548"/>
          <a:stretch>
            <a:fillRect/>
          </a:stretch>
        </p:blipFill>
        <p:spPr>
          <a:xfrm>
            <a:off x="1000100" y="4286256"/>
            <a:ext cx="3500430" cy="235745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 descr="DSC03151.JPG"/>
          <p:cNvPicPr>
            <a:picLocks noChangeAspect="1"/>
          </p:cNvPicPr>
          <p:nvPr/>
        </p:nvPicPr>
        <p:blipFill>
          <a:blip r:embed="rId6" cstate="print"/>
          <a:srcRect r="13077"/>
          <a:stretch>
            <a:fillRect/>
          </a:stretch>
        </p:blipFill>
        <p:spPr>
          <a:xfrm>
            <a:off x="4643438" y="4286256"/>
            <a:ext cx="3429023" cy="235743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327788" y="2967335"/>
            <a:ext cx="64884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Кружок для детей «</a:t>
            </a:r>
            <a:r>
              <a:rPr lang="ru-RU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Тестопластика</a:t>
            </a:r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Рисунок 5" descr="DSC03121.JPG"/>
          <p:cNvPicPr>
            <a:picLocks noChangeAspect="1"/>
          </p:cNvPicPr>
          <p:nvPr/>
        </p:nvPicPr>
        <p:blipFill>
          <a:blip r:embed="rId7" cstate="print"/>
          <a:srcRect b="20001"/>
          <a:stretch>
            <a:fillRect/>
          </a:stretch>
        </p:blipFill>
        <p:spPr>
          <a:xfrm>
            <a:off x="2643174" y="0"/>
            <a:ext cx="3571900" cy="2143116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b5d010720c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14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14480" y="142852"/>
            <a:ext cx="728670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Цели: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гармоничное развитие ребёнка с проблемами в развитии;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2400" i="1" dirty="0" smtClean="0"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400" i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 расширение возможностей его социальной адаптации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i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посредством искусства;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i="1" dirty="0" smtClean="0"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2400" i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участие в общественной и культурной деятельности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i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в микро- и макросреде.</a:t>
            </a:r>
            <a:endParaRPr lang="ru-RU" sz="2400" i="1" dirty="0" smtClean="0">
              <a:cs typeface="Arial" pitchFamily="34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b5d010720c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14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928662" y="357166"/>
            <a:ext cx="8001056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Задачи: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 учу использовать  социально  приемлемый  выход агрессивности  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и   других  негативных   чувств через  лепку;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i="1" dirty="0" err="1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коррегирую</a:t>
            </a:r>
            <a:r>
              <a:rPr lang="ru-RU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психоэмоциональное</a:t>
            </a:r>
            <a:r>
              <a:rPr lang="ru-RU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 состояние ребёнка процессом  творчества;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прорабатываю мысли и чувства, которые  ребёнок привык  подавлять;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способствую  формированию  качеств  позитивного  общения детей;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развиваю  у детей чувства   внутреннего контроля;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концентрирую внимание детей на  ощущениях  и  чувствах;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развиваю  художественные  способности детей;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i="1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формирую положительную самооценку дошкольников.</a:t>
            </a:r>
            <a:endParaRPr lang="ru-RU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b5d010720c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14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928662" y="357166"/>
            <a:ext cx="80010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71670" y="142852"/>
            <a:ext cx="54493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Методическая литература</a:t>
            </a:r>
            <a:endParaRPr lang="ru-RU" sz="3600" b="1" dirty="0"/>
          </a:p>
        </p:txBody>
      </p:sp>
      <p:pic>
        <p:nvPicPr>
          <p:cNvPr id="7" name="Рисунок 6" descr="DSC031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890828" y="538008"/>
            <a:ext cx="5862410" cy="6215106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b5d010720c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14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02584.JPG"/>
          <p:cNvPicPr>
            <a:picLocks noChangeAspect="1"/>
          </p:cNvPicPr>
          <p:nvPr/>
        </p:nvPicPr>
        <p:blipFill>
          <a:blip r:embed="rId3" cstate="print"/>
          <a:srcRect l="17136" t="6033" b="20064"/>
          <a:stretch>
            <a:fillRect/>
          </a:stretch>
        </p:blipFill>
        <p:spPr>
          <a:xfrm rot="21276184">
            <a:off x="2172563" y="3137895"/>
            <a:ext cx="6233346" cy="37796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428860" y="285728"/>
            <a:ext cx="57150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+mj-lt"/>
                <a:cs typeface="Times New Roman" pitchFamily="18" charset="0"/>
              </a:rPr>
              <a:t>Рецепт соленого теста:</a:t>
            </a:r>
          </a:p>
          <a:p>
            <a:r>
              <a:rPr lang="ru-RU" sz="2000" dirty="0" smtClean="0">
                <a:latin typeface="+mj-lt"/>
                <a:cs typeface="Times New Roman" pitchFamily="18" charset="0"/>
              </a:rPr>
              <a:t>- 2 стакана муки, </a:t>
            </a:r>
            <a:br>
              <a:rPr lang="ru-RU" sz="2000" dirty="0" smtClean="0">
                <a:latin typeface="+mj-lt"/>
                <a:cs typeface="Times New Roman" pitchFamily="18" charset="0"/>
              </a:rPr>
            </a:br>
            <a:r>
              <a:rPr lang="ru-RU" sz="2000" dirty="0" smtClean="0">
                <a:latin typeface="+mj-lt"/>
                <a:cs typeface="Times New Roman" pitchFamily="18" charset="0"/>
              </a:rPr>
              <a:t> -1 стакан соли, </a:t>
            </a:r>
            <a:br>
              <a:rPr lang="ru-RU" sz="2000" dirty="0" smtClean="0">
                <a:latin typeface="+mj-lt"/>
                <a:cs typeface="Times New Roman" pitchFamily="18" charset="0"/>
              </a:rPr>
            </a:br>
            <a:r>
              <a:rPr lang="ru-RU" sz="2000" dirty="0" smtClean="0">
                <a:latin typeface="+mj-lt"/>
                <a:cs typeface="Times New Roman" pitchFamily="18" charset="0"/>
              </a:rPr>
              <a:t> -примерно 125 мл воды (количество воды зависит от вида муки),</a:t>
            </a:r>
          </a:p>
          <a:p>
            <a:r>
              <a:rPr lang="ru-RU" sz="2000" dirty="0" smtClean="0">
                <a:latin typeface="+mj-lt"/>
                <a:cs typeface="Times New Roman" pitchFamily="18" charset="0"/>
              </a:rPr>
              <a:t>-желательно добавить 1 ложку крема для рук</a:t>
            </a:r>
          </a:p>
          <a:p>
            <a:r>
              <a:rPr lang="ru-RU" sz="2000" dirty="0" smtClean="0">
                <a:latin typeface="+mj-lt"/>
                <a:cs typeface="Times New Roman" pitchFamily="18" charset="0"/>
              </a:rPr>
              <a:t> (или растительного масла), </a:t>
            </a:r>
          </a:p>
          <a:p>
            <a:r>
              <a:rPr lang="ru-RU" sz="2000" dirty="0" smtClean="0">
                <a:latin typeface="+mj-lt"/>
                <a:cs typeface="Times New Roman" pitchFamily="18" charset="0"/>
              </a:rPr>
              <a:t>- для придания тесту цвета, можно добавить  пищевой краситель.</a:t>
            </a:r>
            <a:endParaRPr lang="ru-RU" sz="2000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b5d010720c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14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031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428604"/>
            <a:ext cx="7643865" cy="57329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 descr="DSC031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1736" y="642918"/>
            <a:ext cx="6191298" cy="464347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297</Words>
  <Application>Microsoft Office PowerPoint</Application>
  <PresentationFormat>Экран (4:3)</PresentationFormat>
  <Paragraphs>90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ё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99</cp:revision>
  <dcterms:created xsi:type="dcterms:W3CDTF">2014-04-05T16:34:06Z</dcterms:created>
  <dcterms:modified xsi:type="dcterms:W3CDTF">2015-03-15T15:43:56Z</dcterms:modified>
</cp:coreProperties>
</file>